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Montserrat ExtraBold" panose="00000900000000000000" pitchFamily="2" charset="0"/>
      <p:bold r:id="rId75"/>
      <p:boldItalic r:id="rId76"/>
    </p:embeddedFont>
    <p:embeddedFont>
      <p:font typeface="Montserrat ExtraLight" panose="00000300000000000000" pitchFamily="2" charset="0"/>
      <p:regular r:id="rId77"/>
      <p:bold r:id="rId78"/>
      <p:italic r:id="rId79"/>
      <p:boldItalic r:id="rId80"/>
    </p:embeddedFont>
    <p:embeddedFont>
      <p:font typeface="Montserrat Medium" panose="00000600000000000000" pitchFamily="2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628054-E72E-4447-B720-29C8B8B3A641}">
  <a:tblStyle styleId="{6B628054-E72E-4447-B720-29C8B8B3A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163E78-2D27-4BE2-8BA0-C30ACD02BD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6EB33F-0291-465D-8D13-1C0BC8034D4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ff617b6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cff617b6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ba2cc1a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ba2cc1a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aba2cc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aba2cc1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ba2cc1a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ba2cc1a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ba2cc1a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ba2cc1a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ba2cc1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ba2cc1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ba2cc1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aba2cc1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da59a445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da59a445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0c1c7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0c1c7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da59a4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da59a4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da59a44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2da59a44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ba2cc1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ba2cc1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da59a44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da59a44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da59a4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da59a4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da59a44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da59a44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c463ed05d48d8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c463ed05d48d8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da59a44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da59a44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2da59a44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2da59a44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da59a44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2da59a44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da59a4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2da59a4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da59a44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da59a44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ba2cc1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aba2cc1a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2da59a4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2da59a44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463ed05d48d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463ed05d48d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0c1c712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0c1c712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0c1c712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0c1c712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458da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458da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1458da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1458da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0c1c712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0c1c712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1458dac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1458dac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0c1c712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0c1c712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0c1c712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0c1c712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ba2cc1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ba2cc1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0c1c712c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0c1c712c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0c1c712c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0c1c712c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1458da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1458da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c1c712c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20c1c712c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0c1c712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0c1c712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0c1c712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0c1c712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2da59a445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2da59a445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2da59a445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22da59a445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2da59a44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2da59a44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2da59a445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22da59a445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ba2cc1a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ba2cc1a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2da59a445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2da59a445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2da59a44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2da59a44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2da59a44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2da59a44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2da59a44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22da59a44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22da59a44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22da59a44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2da59a44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22da59a44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2da59a445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2da59a445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2da59a44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2da59a44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2da59a445_1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2da59a445_1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1458dac1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1458dac1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aba2cc1a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aba2cc1a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21458dac1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21458dac1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21458dac1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21458dac1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1458dac1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21458dac1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21458dac1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21458dac1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21458dac1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21458dac1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1458dac1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1458dac1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1458dac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1458dac1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1458dac1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1458dac1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21458dac1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21458dac1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aba2cc1a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aba2cc1a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ba2cc1a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ba2cc1a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ba2cc1a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ba2cc1a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274700"/>
            <a:ext cx="4792200" cy="132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Jack (MA) of all Trade(RS)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78800"/>
            <a:ext cx="5055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Lim Swee Hung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Deionna Chee Rui Ping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 Chia Yee, Lara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Leow Ken Hing Bryan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Timmothy Yonathan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9437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Seminar 1 Group 7 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Expanding and Enhancing Seller Presence </a:t>
            </a:r>
            <a:endParaRPr sz="440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1</a:t>
            </a:r>
            <a:endParaRPr sz="2500"/>
          </a:p>
        </p:txBody>
      </p:sp>
      <p:sp>
        <p:nvSpPr>
          <p:cNvPr id="287" name="Google Shape;287;p4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gives brands the flexibility to </a:t>
            </a:r>
            <a:r>
              <a:rPr lang="en" sz="1600" u="sng"/>
              <a:t>expand</a:t>
            </a:r>
            <a:r>
              <a:rPr lang="en" sz="1600"/>
              <a:t> and </a:t>
            </a:r>
            <a:r>
              <a:rPr lang="en" sz="1600" u="sng"/>
              <a:t>enhance</a:t>
            </a:r>
            <a:r>
              <a:rPr lang="en" sz="1600"/>
              <a:t> their </a:t>
            </a:r>
            <a:r>
              <a:rPr lang="en" sz="1600" u="sng"/>
              <a:t>presence</a:t>
            </a:r>
            <a:r>
              <a:rPr lang="en" sz="1600"/>
              <a:t> by controlling all aspects of consumer interactions with the brand </a:t>
            </a:r>
            <a:endParaRPr sz="1600"/>
          </a:p>
        </p:txBody>
      </p:sp>
      <p:sp>
        <p:nvSpPr>
          <p:cNvPr id="294" name="Google Shape;294;p4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1" name="Google Shape;30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2" name="Google Shape;302;p47"/>
          <p:cNvSpPr txBox="1">
            <a:spLocks noGrp="1"/>
          </p:cNvSpPr>
          <p:nvPr>
            <p:ph type="subTitle" idx="4294967295"/>
          </p:nvPr>
        </p:nvSpPr>
        <p:spPr>
          <a:xfrm>
            <a:off x="33128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Building more effective recommendation systems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4294967295"/>
          </p:nvPr>
        </p:nvSpPr>
        <p:spPr>
          <a:xfrm>
            <a:off x="6306291" y="12604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Expanding seller presence (increased visibility)</a:t>
            </a:r>
            <a:endParaRPr sz="1600"/>
          </a:p>
        </p:txBody>
      </p:sp>
      <p:sp>
        <p:nvSpPr>
          <p:cNvPr id="304" name="Google Shape;304;p47"/>
          <p:cNvSpPr txBox="1">
            <a:spLocks noGrp="1"/>
          </p:cNvSpPr>
          <p:nvPr>
            <p:ph type="subTitle" idx="4294967295"/>
          </p:nvPr>
        </p:nvSpPr>
        <p:spPr>
          <a:xfrm>
            <a:off x="3622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Understanding customers’ purchasing patterns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4294967295"/>
          </p:nvPr>
        </p:nvSpPr>
        <p:spPr>
          <a:xfrm>
            <a:off x="6230101" y="3632000"/>
            <a:ext cx="2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Enhancing seller presence (increased sales to existing customers)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938505" y="1887156"/>
            <a:ext cx="914420" cy="914420"/>
            <a:chOff x="1739650" y="1887150"/>
            <a:chExt cx="684600" cy="684600"/>
          </a:xfrm>
        </p:grpSpPr>
        <p:sp>
          <p:nvSpPr>
            <p:cNvPr id="307" name="Google Shape;307;p47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7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309" name="Google Shape;309;p47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7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7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7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7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" name="Google Shape;315;p47"/>
          <p:cNvGrpSpPr/>
          <p:nvPr/>
        </p:nvGrpSpPr>
        <p:grpSpPr>
          <a:xfrm>
            <a:off x="6882573" y="2677106"/>
            <a:ext cx="914420" cy="914420"/>
            <a:chOff x="6719750" y="1887150"/>
            <a:chExt cx="684600" cy="684600"/>
          </a:xfrm>
        </p:grpSpPr>
        <p:sp>
          <p:nvSpPr>
            <p:cNvPr id="316" name="Google Shape;316;p47"/>
            <p:cNvSpPr/>
            <p:nvPr/>
          </p:nvSpPr>
          <p:spPr>
            <a:xfrm>
              <a:off x="67197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6878853" y="2037475"/>
              <a:ext cx="366392" cy="383955"/>
              <a:chOff x="3539102" y="2427549"/>
              <a:chExt cx="355099" cy="355481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47"/>
          <p:cNvGrpSpPr/>
          <p:nvPr/>
        </p:nvGrpSpPr>
        <p:grpSpPr>
          <a:xfrm>
            <a:off x="6882583" y="305560"/>
            <a:ext cx="914420" cy="914420"/>
            <a:chOff x="5343938" y="1601238"/>
            <a:chExt cx="684600" cy="684600"/>
          </a:xfrm>
        </p:grpSpPr>
        <p:sp>
          <p:nvSpPr>
            <p:cNvPr id="321" name="Google Shape;321;p47"/>
            <p:cNvSpPr/>
            <p:nvPr/>
          </p:nvSpPr>
          <p:spPr>
            <a:xfrm>
              <a:off x="5343938" y="160123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7"/>
            <p:cNvGrpSpPr/>
            <p:nvPr/>
          </p:nvGrpSpPr>
          <p:grpSpPr>
            <a:xfrm>
              <a:off x="5449957" y="1785560"/>
              <a:ext cx="472602" cy="315978"/>
              <a:chOff x="4048787" y="2977019"/>
              <a:chExt cx="283488" cy="198604"/>
            </a:xfrm>
          </p:grpSpPr>
          <p:sp>
            <p:nvSpPr>
              <p:cNvPr id="323" name="Google Shape;323;p47"/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7"/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7"/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7"/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7"/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7"/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47"/>
          <p:cNvGrpSpPr/>
          <p:nvPr/>
        </p:nvGrpSpPr>
        <p:grpSpPr>
          <a:xfrm>
            <a:off x="3889097" y="1887156"/>
            <a:ext cx="914420" cy="914420"/>
            <a:chOff x="4229697" y="1887150"/>
            <a:chExt cx="684600" cy="684600"/>
          </a:xfrm>
        </p:grpSpPr>
        <p:sp>
          <p:nvSpPr>
            <p:cNvPr id="330" name="Google Shape;330;p47"/>
            <p:cNvSpPr/>
            <p:nvPr/>
          </p:nvSpPr>
          <p:spPr>
            <a:xfrm>
              <a:off x="422969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47"/>
            <p:cNvGrpSpPr/>
            <p:nvPr/>
          </p:nvGrpSpPr>
          <p:grpSpPr>
            <a:xfrm>
              <a:off x="4350126" y="2027002"/>
              <a:ext cx="443735" cy="404895"/>
              <a:chOff x="6571955" y="2919170"/>
              <a:chExt cx="308878" cy="31117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7"/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7"/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7"/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7"/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7"/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7"/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7"/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47"/>
          <p:cNvSpPr/>
          <p:nvPr/>
        </p:nvSpPr>
        <p:spPr>
          <a:xfrm>
            <a:off x="2438700" y="2226013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 rot="-1775371">
            <a:off x="5206142" y="1584401"/>
            <a:ext cx="864550" cy="23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/>
          <p:nvPr/>
        </p:nvSpPr>
        <p:spPr>
          <a:xfrm rot="1839002">
            <a:off x="5206181" y="2666555"/>
            <a:ext cx="864469" cy="23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34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Purchasing Patterns</a:t>
            </a:r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2151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 meaningful associations and relationships between items in transactions (e.g. which group of items are commonly bought together?)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/>
          </a:p>
        </p:txBody>
      </p:sp>
      <p:sp>
        <p:nvSpPr>
          <p:cNvPr id="353" name="Google Shape;353;p4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3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on Datasets</a:t>
            </a:r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473600" y="2198725"/>
            <a:ext cx="38682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invoiceID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products (based on ‘stockNo’)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3"/>
          </p:nvPr>
        </p:nvSpPr>
        <p:spPr>
          <a:xfrm>
            <a:off x="457650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Dataset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 idx="4"/>
          </p:nvPr>
        </p:nvSpPr>
        <p:spPr>
          <a:xfrm>
            <a:off x="4820525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Dataset</a:t>
            </a:r>
            <a:endParaRPr/>
          </a:p>
        </p:txBody>
      </p:sp>
      <p:cxnSp>
        <p:nvCxnSpPr>
          <p:cNvPr id="362" name="Google Shape;362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9"/>
          <p:cNvSpPr txBox="1">
            <a:spLocks noGrp="1"/>
          </p:cNvSpPr>
          <p:nvPr>
            <p:ph type="body" idx="2"/>
          </p:nvPr>
        </p:nvSpPr>
        <p:spPr>
          <a:xfrm>
            <a:off x="4820525" y="2198725"/>
            <a:ext cx="39405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purchases made by a customer within the same quarter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(based on ‘product_id’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sellers (based on ‘seller_id’)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vs Olist)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88675" y="1177425"/>
            <a:ext cx="77424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The association rule mining technique was more effective on the UCI dataset as compared to the Olist dataset 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Number of association rules derived from the UCI dataset (748) is much greater compared to Olist (28).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This is likely due to a larger number of  records in the UCI dataset (394271 rows  vs 107823 rows).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Hence, the use of association rules allows marketplaces to gain better understanding of customer purchasing patterns.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Given the advantage of having much more transactional data than DTCs.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71" name="Google Shape;3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2" name="Google Shape;372;p5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more effective recommendation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067241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complementary products from other sellers when products are added to customers’ carts.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2"/>
          </p:nvPr>
        </p:nvSpPr>
        <p:spPr>
          <a:xfrm>
            <a:off x="4673852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sellers with information on their product complements → increase sales.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 idx="3"/>
          </p:nvPr>
        </p:nvSpPr>
        <p:spPr>
          <a:xfrm>
            <a:off x="12134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Seller Presence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title" idx="4"/>
          </p:nvPr>
        </p:nvSpPr>
        <p:spPr>
          <a:xfrm>
            <a:off x="48200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Seller Presence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0539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Building Positive Customer Relationships</a:t>
            </a:r>
            <a:endParaRPr sz="4400"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2</a:t>
            </a:r>
            <a:endParaRPr sz="2500"/>
          </a:p>
        </p:txBody>
      </p:sp>
      <p:sp>
        <p:nvSpPr>
          <p:cNvPr id="389" name="Google Shape;389;p5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2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</a:t>
            </a:r>
            <a:r>
              <a:rPr lang="en" sz="1600" u="sng"/>
              <a:t>direct access</a:t>
            </a:r>
            <a:r>
              <a:rPr lang="en" sz="1600"/>
              <a:t> to their consumers through their own channels, allowing for </a:t>
            </a:r>
            <a:r>
              <a:rPr lang="en" sz="1600" u="sng"/>
              <a:t>better customer relationships </a:t>
            </a:r>
            <a:r>
              <a:rPr lang="en" sz="1600"/>
              <a:t>through connecting with them directly</a:t>
            </a:r>
            <a:endParaRPr sz="1600"/>
          </a:p>
        </p:txBody>
      </p:sp>
      <p:sp>
        <p:nvSpPr>
          <p:cNvPr id="396" name="Google Shape;396;p5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9598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402" name="Google Shape;402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03" name="Google Shape;403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4" name="Google Shape;404;p54"/>
          <p:cNvSpPr/>
          <p:nvPr/>
        </p:nvSpPr>
        <p:spPr>
          <a:xfrm>
            <a:off x="10261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54"/>
          <p:cNvGrpSpPr/>
          <p:nvPr/>
        </p:nvGrpSpPr>
        <p:grpSpPr>
          <a:xfrm>
            <a:off x="1172862" y="2173039"/>
            <a:ext cx="579083" cy="501786"/>
            <a:chOff x="2611458" y="3816374"/>
            <a:chExt cx="426329" cy="332375"/>
          </a:xfrm>
        </p:grpSpPr>
        <p:sp>
          <p:nvSpPr>
            <p:cNvPr id="406" name="Google Shape;406;p5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6" name="Google Shape;416;p54"/>
          <p:cNvSpPr txBox="1">
            <a:spLocks noGrp="1"/>
          </p:cNvSpPr>
          <p:nvPr>
            <p:ph type="subTitle" idx="4294967295"/>
          </p:nvPr>
        </p:nvSpPr>
        <p:spPr>
          <a:xfrm>
            <a:off x="428909" y="2860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Using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17" name="Google Shape;417;p54"/>
          <p:cNvSpPr/>
          <p:nvPr/>
        </p:nvSpPr>
        <p:spPr>
          <a:xfrm rot="-1794606">
            <a:off x="2497271" y="15517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4042588" y="4795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4042588" y="29370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13519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Provide sellers with estimated customer ratings 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1" name="Google Shape;421;p54"/>
          <p:cNvSpPr/>
          <p:nvPr/>
        </p:nvSpPr>
        <p:spPr>
          <a:xfrm rot="1811179">
            <a:off x="2538332" y="30134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38094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Suggest improvements based on key variables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3" name="Google Shape;423;p54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4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improve their customer ratings        =&gt; improved customer relationships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427" name="Google Shape;427;p54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428" name="Google Shape;428;p54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430" name="Google Shape;430;p54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4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4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4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4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4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54"/>
          <p:cNvGrpSpPr/>
          <p:nvPr/>
        </p:nvGrpSpPr>
        <p:grpSpPr>
          <a:xfrm>
            <a:off x="4234103" y="636150"/>
            <a:ext cx="489407" cy="559146"/>
            <a:chOff x="1421638" y="4125629"/>
            <a:chExt cx="374709" cy="374010"/>
          </a:xfrm>
        </p:grpSpPr>
        <p:sp>
          <p:nvSpPr>
            <p:cNvPr id="437" name="Google Shape;437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54"/>
          <p:cNvGrpSpPr/>
          <p:nvPr/>
        </p:nvGrpSpPr>
        <p:grpSpPr>
          <a:xfrm>
            <a:off x="4234108" y="3122382"/>
            <a:ext cx="489397" cy="501788"/>
            <a:chOff x="2496894" y="3680964"/>
            <a:chExt cx="357720" cy="355148"/>
          </a:xfrm>
        </p:grpSpPr>
        <p:sp>
          <p:nvSpPr>
            <p:cNvPr id="440" name="Google Shape;440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5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6"/>
          </p:nvPr>
        </p:nvSpPr>
        <p:spPr>
          <a:xfrm>
            <a:off x="183850" y="1822250"/>
            <a:ext cx="1357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1553975" y="2615575"/>
            <a:ext cx="20670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1</a:t>
            </a:r>
            <a:endParaRPr sz="1600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1553975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Association Rules</a:t>
            </a:r>
            <a:endParaRPr sz="1200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3378900" y="2615575"/>
            <a:ext cx="206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2</a:t>
            </a:r>
            <a:endParaRPr sz="16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3"/>
          </p:nvPr>
        </p:nvSpPr>
        <p:spPr>
          <a:xfrm>
            <a:off x="3378900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Quantile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4"/>
          </p:nvPr>
        </p:nvSpPr>
        <p:spPr>
          <a:xfrm>
            <a:off x="-170750" y="2615575"/>
            <a:ext cx="20670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 TO BUSINESS PROBLEM</a:t>
            </a:r>
            <a:endParaRPr sz="1600"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09457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3945297" y="1822250"/>
            <a:ext cx="9342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664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238887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2138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5280025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3</a:t>
            </a:r>
            <a:endParaRPr sz="1600"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5280028" y="3371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Series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 idx="8"/>
          </p:nvPr>
        </p:nvSpPr>
        <p:spPr>
          <a:xfrm>
            <a:off x="582062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611492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7"/>
          <p:cNvSpPr txBox="1">
            <a:spLocks noGrp="1"/>
          </p:cNvSpPr>
          <p:nvPr>
            <p:ph type="title" idx="2"/>
          </p:nvPr>
        </p:nvSpPr>
        <p:spPr>
          <a:xfrm>
            <a:off x="7054550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  <p:sp>
        <p:nvSpPr>
          <p:cNvPr id="183" name="Google Shape;183;p37"/>
          <p:cNvSpPr txBox="1">
            <a:spLocks noGrp="1"/>
          </p:cNvSpPr>
          <p:nvPr>
            <p:ph type="title" idx="8"/>
          </p:nvPr>
        </p:nvSpPr>
        <p:spPr>
          <a:xfrm>
            <a:off x="7595150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7"/>
          <p:cNvCxnSpPr/>
          <p:nvPr/>
        </p:nvCxnSpPr>
        <p:spPr>
          <a:xfrm>
            <a:off x="7889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ctrTitle"/>
          </p:nvPr>
        </p:nvSpPr>
        <p:spPr>
          <a:xfrm>
            <a:off x="1273500" y="21546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ctrTitle"/>
          </p:nvPr>
        </p:nvSpPr>
        <p:spPr>
          <a:xfrm>
            <a:off x="1273500" y="2988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Continuous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Scores</a:t>
            </a:r>
            <a:endParaRPr/>
          </a:p>
        </p:txBody>
      </p:sp>
      <p:sp>
        <p:nvSpPr>
          <p:cNvPr id="459" name="Google Shape;459;p5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Internal Rating System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 of Sellers &amp; Products</a:t>
            </a:r>
            <a:endParaRPr sz="1800"/>
          </a:p>
        </p:txBody>
      </p:sp>
      <p:sp>
        <p:nvSpPr>
          <p:cNvPr id="460" name="Google Shape;460;p5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35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of Model Accuracy</a:t>
            </a:r>
            <a:endParaRPr/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952500" y="1566450"/>
          <a:ext cx="7239000" cy="237726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Prediction Score ( x 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&lt;= 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 &lt; x &lt;= 2.4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 &lt; x &lt;= 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 &lt; x &lt;=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&gt;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5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l="7580" r="25278" b="5997"/>
          <a:stretch/>
        </p:blipFill>
        <p:spPr>
          <a:xfrm>
            <a:off x="938500" y="1386425"/>
            <a:ext cx="4091549" cy="3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Accuracy </a:t>
            </a:r>
            <a:endParaRPr/>
          </a:p>
        </p:txBody>
      </p:sp>
      <p:pic>
        <p:nvPicPr>
          <p:cNvPr id="480" name="Google Shape;4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691450"/>
            <a:ext cx="4913550" cy="1715275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81" name="Google Shape;481;p5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410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Simple, easier to implement, interpret and train than other models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However, our dataset do not meet the     </a:t>
            </a:r>
            <a:r>
              <a:rPr lang="en" sz="1800">
                <a:solidFill>
                  <a:schemeClr val="dk2"/>
                </a:solidFill>
              </a:rPr>
              <a:t>4 assumptions</a:t>
            </a:r>
            <a:r>
              <a:rPr lang="en" sz="1800"/>
              <a:t> of linear regression: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Homoscedasticity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Independence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Normality</a:t>
            </a:r>
            <a:endParaRPr sz="1800"/>
          </a:p>
        </p:txBody>
      </p:sp>
      <p:sp>
        <p:nvSpPr>
          <p:cNvPr id="487" name="Google Shape;487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Model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</a:t>
            </a:r>
            <a:endParaRPr/>
          </a:p>
        </p:txBody>
      </p:sp>
      <p:sp>
        <p:nvSpPr>
          <p:cNvPr id="494" name="Google Shape;494;p61"/>
          <p:cNvSpPr txBox="1"/>
          <p:nvPr/>
        </p:nvSpPr>
        <p:spPr>
          <a:xfrm>
            <a:off x="935425" y="1056850"/>
            <a:ext cx="5826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Quantile regression evaluates the impact of predictor variables on a specific percentile p of the outcome variable 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5" y="2249300"/>
            <a:ext cx="5422874" cy="2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Findings 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50" y="1386425"/>
            <a:ext cx="3810431" cy="3286650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03" name="Google Shape;503;p62"/>
          <p:cNvPicPr preferRelativeResize="0"/>
          <p:nvPr/>
        </p:nvPicPr>
        <p:blipFill rotWithShape="1">
          <a:blip r:embed="rId4">
            <a:alphaModFix/>
          </a:blip>
          <a:srcRect r="734" b="645"/>
          <a:stretch/>
        </p:blipFill>
        <p:spPr>
          <a:xfrm>
            <a:off x="5222873" y="1008263"/>
            <a:ext cx="3506924" cy="4044425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4" name="Google Shape;504;p62"/>
          <p:cNvSpPr/>
          <p:nvPr/>
        </p:nvSpPr>
        <p:spPr>
          <a:xfrm>
            <a:off x="3994400" y="1330775"/>
            <a:ext cx="696000" cy="3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1801045" y="1316975"/>
            <a:ext cx="29010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2"/>
          <p:cNvSpPr/>
          <p:nvPr/>
        </p:nvSpPr>
        <p:spPr>
          <a:xfrm>
            <a:off x="3250620" y="151026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2"/>
          <p:cNvSpPr/>
          <p:nvPr/>
        </p:nvSpPr>
        <p:spPr>
          <a:xfrm>
            <a:off x="7429850" y="110014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058250" y="1100150"/>
            <a:ext cx="13716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2"/>
          <p:cNvSpPr/>
          <p:nvPr/>
        </p:nvSpPr>
        <p:spPr>
          <a:xfrm>
            <a:off x="5380200" y="3767150"/>
            <a:ext cx="1440000" cy="12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/>
          <p:nvPr/>
        </p:nvSpPr>
        <p:spPr>
          <a:xfrm>
            <a:off x="886650" y="2196065"/>
            <a:ext cx="31368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650" y="1328900"/>
            <a:ext cx="2636313" cy="34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8" name="Google Shape;518;p63"/>
          <p:cNvSpPr txBox="1"/>
          <p:nvPr/>
        </p:nvSpPr>
        <p:spPr>
          <a:xfrm>
            <a:off x="938500" y="1162800"/>
            <a:ext cx="582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 is a form of regression analysis that model nonlinearities between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2143200"/>
            <a:ext cx="5269556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Findings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0" y="1522300"/>
            <a:ext cx="5254200" cy="20989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27" name="Google Shape;527;p6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5022475" y="1895069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5022475" y="2750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5022475" y="2369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1850550" y="165120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Competition Faced by E-Commerce Marketplaces from E-Commerce (Direct-to-Consumer) DTCs</a:t>
            </a:r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title" idx="4294967295"/>
          </p:nvPr>
        </p:nvSpPr>
        <p:spPr>
          <a:xfrm>
            <a:off x="873900" y="5038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The Business Problem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 Conclusion</a:t>
            </a: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24217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2644069" y="1823490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5"/>
          <p:cNvSpPr txBox="1">
            <a:spLocks noGrp="1"/>
          </p:cNvSpPr>
          <p:nvPr>
            <p:ph type="subTitle" idx="4294967295"/>
          </p:nvPr>
        </p:nvSpPr>
        <p:spPr>
          <a:xfrm>
            <a:off x="4765049" y="3415275"/>
            <a:ext cx="24948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5449700" y="16009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65"/>
          <p:cNvGrpSpPr/>
          <p:nvPr/>
        </p:nvGrpSpPr>
        <p:grpSpPr>
          <a:xfrm>
            <a:off x="5680193" y="1816724"/>
            <a:ext cx="411433" cy="440824"/>
            <a:chOff x="4149138" y="4121151"/>
            <a:chExt cx="344065" cy="368644"/>
          </a:xfrm>
        </p:grpSpPr>
        <p:sp>
          <p:nvSpPr>
            <p:cNvPr id="541" name="Google Shape;541;p6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5"/>
          <p:cNvSpPr txBox="1">
            <a:spLocks noGrp="1"/>
          </p:cNvSpPr>
          <p:nvPr>
            <p:ph type="title" idx="4294967295"/>
          </p:nvPr>
        </p:nvSpPr>
        <p:spPr>
          <a:xfrm>
            <a:off x="1863898" y="2617125"/>
            <a:ext cx="1988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Accurate Predictions</a:t>
            </a:r>
            <a:endParaRPr sz="2300"/>
          </a:p>
        </p:txBody>
      </p:sp>
      <p:sp>
        <p:nvSpPr>
          <p:cNvPr id="554" name="Google Shape;554;p65"/>
          <p:cNvSpPr txBox="1">
            <a:spLocks noGrp="1"/>
          </p:cNvSpPr>
          <p:nvPr>
            <p:ph type="subTitle" idx="4294967295"/>
          </p:nvPr>
        </p:nvSpPr>
        <p:spPr>
          <a:xfrm>
            <a:off x="2022150" y="3481682"/>
            <a:ext cx="1671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5" name="Google Shape;555;p65"/>
          <p:cNvSpPr txBox="1">
            <a:spLocks noGrp="1"/>
          </p:cNvSpPr>
          <p:nvPr>
            <p:ph type="title" idx="4294967295"/>
          </p:nvPr>
        </p:nvSpPr>
        <p:spPr>
          <a:xfrm>
            <a:off x="4927200" y="2617125"/>
            <a:ext cx="21705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Generating suggestions</a:t>
            </a:r>
            <a:endParaRPr sz="2300"/>
          </a:p>
        </p:txBody>
      </p:sp>
      <p:sp>
        <p:nvSpPr>
          <p:cNvPr id="556" name="Google Shape;556;p6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61473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Understanding Customer Value</a:t>
            </a:r>
            <a:endParaRPr sz="4400"/>
          </a:p>
        </p:txBody>
      </p:sp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3</a:t>
            </a:r>
            <a:endParaRPr sz="2500"/>
          </a:p>
        </p:txBody>
      </p:sp>
      <p:sp>
        <p:nvSpPr>
          <p:cNvPr id="563" name="Google Shape;563;p6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3</a:t>
            </a:r>
            <a:endParaRPr/>
          </a:p>
        </p:txBody>
      </p:sp>
      <p:sp>
        <p:nvSpPr>
          <p:cNvPr id="569" name="Google Shape;569;p67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 greater margins by </a:t>
            </a:r>
            <a:r>
              <a:rPr lang="en" sz="1600" u="sng"/>
              <a:t>cutting out the platform middlemen</a:t>
            </a:r>
            <a:r>
              <a:rPr lang="en" sz="1600"/>
              <a:t>, leading to cost savings and hence </a:t>
            </a:r>
            <a:r>
              <a:rPr lang="en" sz="1600" u="sng"/>
              <a:t>higher gross margins</a:t>
            </a:r>
            <a:r>
              <a:rPr lang="en" sz="1600"/>
              <a:t>.</a:t>
            </a:r>
            <a:endParaRPr sz="1600"/>
          </a:p>
        </p:txBody>
      </p:sp>
      <p:sp>
        <p:nvSpPr>
          <p:cNvPr id="570" name="Google Shape;570;p6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76" name="Google Shape;576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77" name="Google Shape;577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78" name="Google Shape;578;p68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79" name="Google Shape;579;p6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85" name="Google Shape;585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86" name="Google Shape;586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87" name="Google Shape;587;p69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88" name="Google Shape;588;p69"/>
          <p:cNvSpPr txBox="1">
            <a:spLocks noGrp="1"/>
          </p:cNvSpPr>
          <p:nvPr>
            <p:ph type="subTitle" idx="4294967295"/>
          </p:nvPr>
        </p:nvSpPr>
        <p:spPr>
          <a:xfrm>
            <a:off x="-158050" y="2592375"/>
            <a:ext cx="4530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Lifetime Value (CLV)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each customer spends on average</a:t>
            </a:r>
            <a:endParaRPr sz="1300"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highlight>
                <a:schemeClr val="dk1"/>
              </a:highlight>
            </a:endParaRPr>
          </a:p>
        </p:txBody>
      </p:sp>
      <p:sp>
        <p:nvSpPr>
          <p:cNvPr id="589" name="Google Shape;589;p69"/>
          <p:cNvSpPr txBox="1">
            <a:spLocks noGrp="1"/>
          </p:cNvSpPr>
          <p:nvPr>
            <p:ph type="subTitle" idx="4294967295"/>
          </p:nvPr>
        </p:nvSpPr>
        <p:spPr>
          <a:xfrm>
            <a:off x="4507525" y="2592375"/>
            <a:ext cx="438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Acquisition Costs (CAC)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it costs to get new customers</a:t>
            </a:r>
            <a:endParaRPr sz="1300">
              <a:highlight>
                <a:schemeClr val="dk1"/>
              </a:highlight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dk1"/>
                </a:highlight>
              </a:rPr>
              <a:t>Companies cutting out the marketplace platform middlemen: </a:t>
            </a:r>
            <a:endParaRPr sz="1300">
              <a:highlight>
                <a:schemeClr val="dk1"/>
              </a:highlight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59935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9"/>
          <p:cNvSpPr txBox="1"/>
          <p:nvPr/>
        </p:nvSpPr>
        <p:spPr>
          <a:xfrm>
            <a:off x="6283875" y="4138700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sz="1600" u="sng">
              <a:solidFill>
                <a:srgbClr val="93C47D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69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69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69"/>
          <p:cNvSpPr txBox="1"/>
          <p:nvPr/>
        </p:nvSpPr>
        <p:spPr>
          <a:xfrm>
            <a:off x="356950" y="3238475"/>
            <a:ext cx="40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Can platforms negate the higher costs by helping companies understand and increase their CLV?</a:t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 rot="10800000" flipH="1">
            <a:off x="17097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9"/>
          <p:cNvSpPr txBox="1"/>
          <p:nvPr/>
        </p:nvSpPr>
        <p:spPr>
          <a:xfrm>
            <a:off x="2000075" y="4138700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600" u="sng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18" name="Google Shape;618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19" name="Google Shape;619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20" name="Google Shape;620;p71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1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71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23" name="Google Shape;623;p71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71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71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28" name="Google Shape;628;p71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71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39" name="Google Shape;639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40" name="Google Shape;640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41" name="Google Shape;641;p72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2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43" name="Google Shape;643;p7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7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7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7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72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54" name="Google Shape;654;p72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2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2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72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658" name="Google Shape;658;p72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659" name="Google Shape;659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72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64" name="Google Shape;664;p72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2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72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67" name="Google Shape;667;p72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72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70" name="Google Shape;670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72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81" name="Google Shape;681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82" name="Google Shape;682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83" name="Google Shape;683;p73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73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85" name="Google Shape;685;p73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73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73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73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73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73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5" name="Google Shape;695;p73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3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3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3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00" name="Google Shape;700;p73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3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understand both the </a:t>
            </a:r>
            <a:r>
              <a:rPr lang="en" sz="1600" i="1">
                <a:highlight>
                  <a:schemeClr val="dk1"/>
                </a:highlight>
              </a:rPr>
              <a:t>how </a:t>
            </a:r>
            <a:r>
              <a:rPr lang="en" sz="1600">
                <a:highlight>
                  <a:schemeClr val="dk1"/>
                </a:highlight>
              </a:rPr>
              <a:t>and </a:t>
            </a:r>
            <a:r>
              <a:rPr lang="en" sz="1600" i="1">
                <a:highlight>
                  <a:schemeClr val="dk1"/>
                </a:highlight>
              </a:rPr>
              <a:t>what </a:t>
            </a:r>
            <a:r>
              <a:rPr lang="en" sz="1600">
                <a:highlight>
                  <a:schemeClr val="dk1"/>
                </a:highlight>
              </a:rPr>
              <a:t>of CLV change, informing business strategy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704" name="Google Shape;704;p73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705" name="Google Shape;705;p73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73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707" name="Google Shape;707;p73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3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3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3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3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3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713;p73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714" name="Google Shape;714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73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719" name="Google Shape;719;p73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3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73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22" name="Google Shape;722;p73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73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725" name="Google Shape;725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73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ctrTitle"/>
          </p:nvPr>
        </p:nvSpPr>
        <p:spPr>
          <a:xfrm>
            <a:off x="1273500" y="1094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736" name="Google Shape;736;p74"/>
          <p:cNvSpPr txBox="1">
            <a:spLocks noGrp="1"/>
          </p:cNvSpPr>
          <p:nvPr>
            <p:ph type="ctrTitle"/>
          </p:nvPr>
        </p:nvSpPr>
        <p:spPr>
          <a:xfrm>
            <a:off x="1273500" y="17807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trends: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43" name="Google Shape;743;p7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44" name="Google Shape;744;p75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45" name="Google Shape;745;p75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6" name="Google Shape;746;p75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7" name="Google Shape;747;p75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50" name="Google Shape;750;p75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75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75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 VS DTC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35588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MARKETPLACE</a:t>
            </a:r>
            <a:endParaRPr sz="240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135588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Platform which offers products and services sold by different brands.</a:t>
            </a:r>
            <a:endParaRPr sz="2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2"/>
          </p:nvPr>
        </p:nvSpPr>
        <p:spPr>
          <a:xfrm>
            <a:off x="487060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DTC</a:t>
            </a: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487060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where merchants sell their products or services directly to their customers</a:t>
            </a:r>
            <a:endParaRPr sz="2000"/>
          </a:p>
        </p:txBody>
      </p:sp>
      <p:cxnSp>
        <p:nvCxnSpPr>
          <p:cNvPr id="203" name="Google Shape;203;p39"/>
          <p:cNvCxnSpPr/>
          <p:nvPr/>
        </p:nvCxnSpPr>
        <p:spPr>
          <a:xfrm>
            <a:off x="2678713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4" name="Google Shape;204;p39"/>
          <p:cNvCxnSpPr/>
          <p:nvPr/>
        </p:nvCxnSpPr>
        <p:spPr>
          <a:xfrm>
            <a:off x="6193438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3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60" name="Google Shape;760;p76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61" name="Google Shape;761;p76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62" name="Google Shape;762;p76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3" name="Google Shape;763;p76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64" name="Google Shape;764;p76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5" name="Google Shape;765;p76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6" name="Google Shape;766;p76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67" name="Google Shape;767;p76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76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76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76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76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7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rgbClr val="EA9999"/>
                </a:solidFill>
              </a:rPr>
              <a:t>seasonality</a:t>
            </a:r>
            <a:r>
              <a:rPr lang="en" sz="1800"/>
              <a:t>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78" name="Google Shape;778;p77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79" name="Google Shape;779;p77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80" name="Google Shape;780;p77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1" name="Google Shape;781;p77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2" name="Google Shape;782;p77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3" name="Google Shape;783;p77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4" name="Google Shape;784;p77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85" name="Google Shape;785;p77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7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77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7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77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Google Shape;790;p77"/>
          <p:cNvSpPr/>
          <p:nvPr/>
        </p:nvSpPr>
        <p:spPr>
          <a:xfrm>
            <a:off x="1594600" y="2709625"/>
            <a:ext cx="3488950" cy="743350"/>
          </a:xfrm>
          <a:custGeom>
            <a:avLst/>
            <a:gdLst/>
            <a:ahLst/>
            <a:cxnLst/>
            <a:rect l="l" t="t" r="r" b="b"/>
            <a:pathLst>
              <a:path w="139558" h="29734" extrusionOk="0">
                <a:moveTo>
                  <a:pt x="0" y="29734"/>
                </a:moveTo>
                <a:cubicBezTo>
                  <a:pt x="6554" y="26217"/>
                  <a:pt x="25258" y="8873"/>
                  <a:pt x="39326" y="8633"/>
                </a:cubicBezTo>
                <a:cubicBezTo>
                  <a:pt x="53394" y="8393"/>
                  <a:pt x="67701" y="29734"/>
                  <a:pt x="84406" y="28295"/>
                </a:cubicBezTo>
                <a:cubicBezTo>
                  <a:pt x="101111" y="26856"/>
                  <a:pt x="130366" y="4716"/>
                  <a:pt x="139558" y="0"/>
                </a:cubicBezTo>
              </a:path>
            </a:pathLst>
          </a:cu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91" name="Google Shape;791;p7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97" name="Google Shape;797;p7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98" name="Google Shape;798;p78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auto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9" name="Google Shape;799;p78"/>
          <p:cNvSpPr txBox="1"/>
          <p:nvPr/>
        </p:nvSpPr>
        <p:spPr>
          <a:xfrm>
            <a:off x="372150" y="2869200"/>
            <a:ext cx="8140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Autocorrelation: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relation between a past and present value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Manual/auto: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model can be configured manually by us or automatically by the 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analytics software</a:t>
            </a:r>
            <a:b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GOAL: Forecast three months ahead</a:t>
            </a:r>
            <a:r>
              <a:rPr lang="en" sz="2000">
                <a:solidFill>
                  <a:srgbClr val="FFFB69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rgbClr val="FFFB69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Shorter data = UCI (~1 year). Longer data = Olist (~2 years)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05" name="Google Shape;805;p7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7" name="Google Shape;807;p79"/>
          <p:cNvSpPr txBox="1"/>
          <p:nvPr/>
        </p:nvSpPr>
        <p:spPr>
          <a:xfrm>
            <a:off x="372150" y="2869200"/>
            <a:ext cx="8140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more accurate results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79"/>
          <p:cNvSpPr/>
          <p:nvPr/>
        </p:nvSpPr>
        <p:spPr>
          <a:xfrm>
            <a:off x="5826900" y="1005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09" name="Google Shape;809;p79"/>
          <p:cNvSpPr/>
          <p:nvPr/>
        </p:nvSpPr>
        <p:spPr>
          <a:xfrm>
            <a:off x="5826900" y="1386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" name="Google Shape;810;p79"/>
          <p:cNvSpPr/>
          <p:nvPr/>
        </p:nvSpPr>
        <p:spPr>
          <a:xfrm>
            <a:off x="5826900" y="18438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1" name="Google Shape;811;p79"/>
          <p:cNvSpPr/>
          <p:nvPr/>
        </p:nvSpPr>
        <p:spPr>
          <a:xfrm>
            <a:off x="5826900" y="23772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17" name="Google Shape;817;p8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8" name="Google Shape;818;p80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9" name="Google Shape;819;p80"/>
          <p:cNvSpPr txBox="1"/>
          <p:nvPr/>
        </p:nvSpPr>
        <p:spPr>
          <a:xfrm>
            <a:off x="372150" y="2869200"/>
            <a:ext cx="814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</a:t>
            </a:r>
            <a:r>
              <a:rPr lang="en" sz="1500">
                <a:solidFill>
                  <a:srgbClr val="202124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manual autocorrelation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gives the best results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25" name="Google Shape;825;p8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26" name="Google Shape;826;p81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7" name="Google Shape;827;p81"/>
          <p:cNvSpPr txBox="1"/>
          <p:nvPr/>
        </p:nvSpPr>
        <p:spPr>
          <a:xfrm>
            <a:off x="372150" y="2869200"/>
            <a:ext cx="8140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manual autocorrelation gives the best results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trend and seasonality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may be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difficult to run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as it fails on data too short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for…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33" name="Google Shape;833;p82"/>
          <p:cNvCxnSpPr/>
          <p:nvPr/>
        </p:nvCxnSpPr>
        <p:spPr>
          <a:xfrm>
            <a:off x="4267200" y="1150975"/>
            <a:ext cx="0" cy="3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82"/>
          <p:cNvSpPr txBox="1"/>
          <p:nvPr/>
        </p:nvSpPr>
        <p:spPr>
          <a:xfrm>
            <a:off x="-762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Series</a:t>
            </a:r>
            <a:endParaRPr/>
          </a:p>
        </p:txBody>
      </p:sp>
      <p:sp>
        <p:nvSpPr>
          <p:cNvPr id="835" name="Google Shape;835;p82"/>
          <p:cNvSpPr txBox="1"/>
          <p:nvPr/>
        </p:nvSpPr>
        <p:spPr>
          <a:xfrm>
            <a:off x="44196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</a:t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08375" y="1993975"/>
            <a:ext cx="425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 overall measure for a single time frame (month)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over time frames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2"/>
          <p:cNvSpPr txBox="1"/>
          <p:nvPr/>
        </p:nvSpPr>
        <p:spPr>
          <a:xfrm>
            <a:off x="4680375" y="1993975"/>
            <a:ext cx="42558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 measure tagged to each customer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between customers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Has additional step of clustering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 Machine Learning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4" name="Google Shape;844;p83"/>
          <p:cNvPicPr preferRelativeResize="0"/>
          <p:nvPr/>
        </p:nvPicPr>
        <p:blipFill rotWithShape="1">
          <a:blip r:embed="rId3">
            <a:alphaModFix/>
          </a:blip>
          <a:srcRect t="8105"/>
          <a:stretch/>
        </p:blipFill>
        <p:spPr>
          <a:xfrm>
            <a:off x="3979700" y="937600"/>
            <a:ext cx="4919175" cy="38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3"/>
          <p:cNvSpPr txBox="1">
            <a:spLocks noGrp="1"/>
          </p:cNvSpPr>
          <p:nvPr>
            <p:ph type="body" idx="4294967295"/>
          </p:nvPr>
        </p:nvSpPr>
        <p:spPr>
          <a:xfrm>
            <a:off x="293925" y="926400"/>
            <a:ext cx="3565500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Different methods of clustering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Lower error rate method was chosen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Segregated customers into “Low”, “Medium” and “High” CLV clusters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52" name="Google Shape;852;p84"/>
          <p:cNvGrpSpPr/>
          <p:nvPr/>
        </p:nvGrpSpPr>
        <p:grpSpPr>
          <a:xfrm>
            <a:off x="171323" y="1761121"/>
            <a:ext cx="4918940" cy="1940479"/>
            <a:chOff x="171323" y="1989721"/>
            <a:chExt cx="4918940" cy="1940479"/>
          </a:xfrm>
        </p:grpSpPr>
        <p:grpSp>
          <p:nvGrpSpPr>
            <p:cNvPr id="853" name="Google Shape;853;p84"/>
            <p:cNvGrpSpPr/>
            <p:nvPr/>
          </p:nvGrpSpPr>
          <p:grpSpPr>
            <a:xfrm>
              <a:off x="171323" y="2139360"/>
              <a:ext cx="4711827" cy="1790841"/>
              <a:chOff x="1432227" y="1782975"/>
              <a:chExt cx="6447491" cy="2450522"/>
            </a:xfrm>
          </p:grpSpPr>
          <p:sp>
            <p:nvSpPr>
              <p:cNvPr id="854" name="Google Shape;854;p84"/>
              <p:cNvSpPr/>
              <p:nvPr/>
            </p:nvSpPr>
            <p:spPr>
              <a:xfrm>
                <a:off x="2754775" y="1782975"/>
                <a:ext cx="38634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Montserrat"/>
                    <a:ea typeface="Montserrat"/>
                    <a:cs typeface="Montserrat"/>
                    <a:sym typeface="Montserrat"/>
                  </a:rPr>
                  <a:t>Is customer from Singapore?</a:t>
                </a:r>
                <a:endParaRPr sz="11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5" name="Google Shape;855;p84"/>
              <p:cNvSpPr/>
              <p:nvPr/>
            </p:nvSpPr>
            <p:spPr>
              <a:xfrm>
                <a:off x="1576275" y="2720275"/>
                <a:ext cx="2292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Is it Monday today?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6" name="Google Shape;856;p84"/>
              <p:cNvSpPr/>
              <p:nvPr/>
            </p:nvSpPr>
            <p:spPr>
              <a:xfrm>
                <a:off x="4435719" y="2720188"/>
                <a:ext cx="3444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How many products did they buy?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57" name="Google Shape;857;p84"/>
              <p:cNvCxnSpPr>
                <a:stCxn id="854" idx="2"/>
                <a:endCxn id="855" idx="0"/>
              </p:cNvCxnSpPr>
              <p:nvPr/>
            </p:nvCxnSpPr>
            <p:spPr>
              <a:xfrm flipH="1">
                <a:off x="2722375" y="2125575"/>
                <a:ext cx="19641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8" name="Google Shape;858;p84"/>
              <p:cNvCxnSpPr>
                <a:stCxn id="854" idx="2"/>
                <a:endCxn id="856" idx="0"/>
              </p:cNvCxnSpPr>
              <p:nvPr/>
            </p:nvCxnSpPr>
            <p:spPr>
              <a:xfrm>
                <a:off x="4686475" y="2125575"/>
                <a:ext cx="14712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59" name="Google Shape;859;p84"/>
              <p:cNvSpPr txBox="1"/>
              <p:nvPr/>
            </p:nvSpPr>
            <p:spPr>
              <a:xfrm>
                <a:off x="2798575" y="2137694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0" name="Google Shape;860;p84"/>
              <p:cNvSpPr txBox="1"/>
              <p:nvPr/>
            </p:nvSpPr>
            <p:spPr>
              <a:xfrm>
                <a:off x="6073500" y="2180988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1" name="Google Shape;861;p84"/>
              <p:cNvCxnSpPr>
                <a:stCxn id="855" idx="2"/>
                <a:endCxn id="862" idx="0"/>
              </p:cNvCxnSpPr>
              <p:nvPr/>
            </p:nvCxnSpPr>
            <p:spPr>
              <a:xfrm flipH="1">
                <a:off x="1986975" y="3062875"/>
                <a:ext cx="7353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3" name="Google Shape;863;p84"/>
              <p:cNvSpPr txBox="1"/>
              <p:nvPr/>
            </p:nvSpPr>
            <p:spPr>
              <a:xfrm>
                <a:off x="1623883" y="3025565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84"/>
              <p:cNvSpPr/>
              <p:nvPr/>
            </p:nvSpPr>
            <p:spPr>
              <a:xfrm>
                <a:off x="1432227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High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4" name="Google Shape;864;p84"/>
              <p:cNvCxnSpPr>
                <a:stCxn id="855" idx="2"/>
                <a:endCxn id="865" idx="0"/>
              </p:cNvCxnSpPr>
              <p:nvPr/>
            </p:nvCxnSpPr>
            <p:spPr>
              <a:xfrm>
                <a:off x="2722275" y="3062875"/>
                <a:ext cx="5514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5" name="Google Shape;865;p84"/>
              <p:cNvSpPr/>
              <p:nvPr/>
            </p:nvSpPr>
            <p:spPr>
              <a:xfrm>
                <a:off x="2762142" y="3747897"/>
                <a:ext cx="10233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Avg CLV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84"/>
              <p:cNvSpPr txBox="1"/>
              <p:nvPr/>
            </p:nvSpPr>
            <p:spPr>
              <a:xfrm>
                <a:off x="3180527" y="3033341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7" name="Google Shape;867;p84"/>
              <p:cNvCxnSpPr>
                <a:stCxn id="856" idx="2"/>
                <a:endCxn id="868" idx="0"/>
              </p:cNvCxnSpPr>
              <p:nvPr/>
            </p:nvCxnSpPr>
            <p:spPr>
              <a:xfrm>
                <a:off x="6157719" y="3062788"/>
                <a:ext cx="811500" cy="685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8" name="Google Shape;868;p84"/>
              <p:cNvSpPr/>
              <p:nvPr/>
            </p:nvSpPr>
            <p:spPr>
              <a:xfrm>
                <a:off x="6414406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Low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84"/>
              <p:cNvSpPr txBox="1"/>
              <p:nvPr/>
            </p:nvSpPr>
            <p:spPr>
              <a:xfrm>
                <a:off x="6733236" y="3133121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70" name="Google Shape;870;p84"/>
              <p:cNvCxnSpPr>
                <a:stCxn id="856" idx="2"/>
              </p:cNvCxnSpPr>
              <p:nvPr/>
            </p:nvCxnSpPr>
            <p:spPr>
              <a:xfrm flipH="1">
                <a:off x="5205219" y="3062788"/>
                <a:ext cx="952500" cy="858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71" name="Google Shape;871;p84"/>
              <p:cNvSpPr txBox="1"/>
              <p:nvPr/>
            </p:nvSpPr>
            <p:spPr>
              <a:xfrm>
                <a:off x="5175241" y="3163139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&gt;1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84"/>
              <p:cNvSpPr txBox="1"/>
              <p:nvPr/>
            </p:nvSpPr>
            <p:spPr>
              <a:xfrm>
                <a:off x="4746247" y="3643697"/>
                <a:ext cx="9471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…</a:t>
                </a:r>
                <a:endParaRPr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73" name="Google Shape;873;p84"/>
            <p:cNvGrpSpPr/>
            <p:nvPr/>
          </p:nvGrpSpPr>
          <p:grpSpPr>
            <a:xfrm>
              <a:off x="4601445" y="1989721"/>
              <a:ext cx="488819" cy="679595"/>
              <a:chOff x="3910637" y="3352690"/>
              <a:chExt cx="256800" cy="357024"/>
            </a:xfrm>
          </p:grpSpPr>
          <p:sp>
            <p:nvSpPr>
              <p:cNvPr id="874" name="Google Shape;874;p84"/>
              <p:cNvSpPr/>
              <p:nvPr/>
            </p:nvSpPr>
            <p:spPr>
              <a:xfrm>
                <a:off x="3910637" y="3352690"/>
                <a:ext cx="256800" cy="357024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1157" extrusionOk="0">
                    <a:moveTo>
                      <a:pt x="4001" y="310"/>
                    </a:moveTo>
                    <a:cubicBezTo>
                      <a:pt x="4596" y="310"/>
                      <a:pt x="5144" y="608"/>
                      <a:pt x="5477" y="1120"/>
                    </a:cubicBezTo>
                    <a:cubicBezTo>
                      <a:pt x="5501" y="1155"/>
                      <a:pt x="5560" y="1191"/>
                      <a:pt x="5608" y="1191"/>
                    </a:cubicBezTo>
                    <a:lnTo>
                      <a:pt x="5656" y="1191"/>
                    </a:lnTo>
                    <a:cubicBezTo>
                      <a:pt x="6668" y="1191"/>
                      <a:pt x="7501" y="2025"/>
                      <a:pt x="7501" y="3037"/>
                    </a:cubicBezTo>
                    <a:cubicBezTo>
                      <a:pt x="7501" y="3346"/>
                      <a:pt x="7418" y="3656"/>
                      <a:pt x="7263" y="3930"/>
                    </a:cubicBezTo>
                    <a:lnTo>
                      <a:pt x="7215" y="3882"/>
                    </a:lnTo>
                    <a:cubicBezTo>
                      <a:pt x="7186" y="3852"/>
                      <a:pt x="7144" y="3837"/>
                      <a:pt x="7101" y="3837"/>
                    </a:cubicBezTo>
                    <a:cubicBezTo>
                      <a:pt x="7058" y="3837"/>
                      <a:pt x="7013" y="3852"/>
                      <a:pt x="6977" y="3882"/>
                    </a:cubicBezTo>
                    <a:cubicBezTo>
                      <a:pt x="6918" y="3942"/>
                      <a:pt x="6918" y="4049"/>
                      <a:pt x="6977" y="4120"/>
                    </a:cubicBezTo>
                    <a:cubicBezTo>
                      <a:pt x="7418" y="4549"/>
                      <a:pt x="7656" y="5132"/>
                      <a:pt x="7656" y="5763"/>
                    </a:cubicBezTo>
                    <a:cubicBezTo>
                      <a:pt x="7692" y="7025"/>
                      <a:pt x="6668" y="8049"/>
                      <a:pt x="5418" y="8049"/>
                    </a:cubicBezTo>
                    <a:cubicBezTo>
                      <a:pt x="5179" y="8049"/>
                      <a:pt x="4953" y="8025"/>
                      <a:pt x="4727" y="7942"/>
                    </a:cubicBezTo>
                    <a:lnTo>
                      <a:pt x="4715" y="7513"/>
                    </a:lnTo>
                    <a:cubicBezTo>
                      <a:pt x="4763" y="7490"/>
                      <a:pt x="4810" y="7442"/>
                      <a:pt x="4834" y="7394"/>
                    </a:cubicBezTo>
                    <a:cubicBezTo>
                      <a:pt x="4894" y="7335"/>
                      <a:pt x="4894" y="7228"/>
                      <a:pt x="4834" y="7156"/>
                    </a:cubicBezTo>
                    <a:cubicBezTo>
                      <a:pt x="4804" y="7126"/>
                      <a:pt x="4763" y="7112"/>
                      <a:pt x="4720" y="7112"/>
                    </a:cubicBezTo>
                    <a:cubicBezTo>
                      <a:pt x="4676" y="7112"/>
                      <a:pt x="4632" y="7126"/>
                      <a:pt x="4596" y="7156"/>
                    </a:cubicBezTo>
                    <a:cubicBezTo>
                      <a:pt x="4382" y="7371"/>
                      <a:pt x="4120" y="7466"/>
                      <a:pt x="3834" y="7466"/>
                    </a:cubicBezTo>
                    <a:cubicBezTo>
                      <a:pt x="3667" y="7466"/>
                      <a:pt x="3524" y="7442"/>
                      <a:pt x="3370" y="7371"/>
                    </a:cubicBezTo>
                    <a:cubicBezTo>
                      <a:pt x="3350" y="7357"/>
                      <a:pt x="3327" y="7351"/>
                      <a:pt x="3304" y="7351"/>
                    </a:cubicBezTo>
                    <a:cubicBezTo>
                      <a:pt x="3244" y="7351"/>
                      <a:pt x="3181" y="7390"/>
                      <a:pt x="3155" y="7442"/>
                    </a:cubicBezTo>
                    <a:cubicBezTo>
                      <a:pt x="3108" y="7513"/>
                      <a:pt x="3155" y="7621"/>
                      <a:pt x="3227" y="7668"/>
                    </a:cubicBezTo>
                    <a:cubicBezTo>
                      <a:pt x="3358" y="7728"/>
                      <a:pt x="3489" y="7763"/>
                      <a:pt x="3644" y="7787"/>
                    </a:cubicBezTo>
                    <a:lnTo>
                      <a:pt x="3608" y="8347"/>
                    </a:lnTo>
                    <a:cubicBezTo>
                      <a:pt x="3513" y="8359"/>
                      <a:pt x="3405" y="8359"/>
                      <a:pt x="3298" y="8359"/>
                    </a:cubicBezTo>
                    <a:cubicBezTo>
                      <a:pt x="2036" y="8359"/>
                      <a:pt x="1024" y="7335"/>
                      <a:pt x="1024" y="6085"/>
                    </a:cubicBezTo>
                    <a:cubicBezTo>
                      <a:pt x="1024" y="6013"/>
                      <a:pt x="1024" y="5942"/>
                      <a:pt x="1036" y="5858"/>
                    </a:cubicBezTo>
                    <a:cubicBezTo>
                      <a:pt x="1036" y="5823"/>
                      <a:pt x="1024" y="5775"/>
                      <a:pt x="988" y="5739"/>
                    </a:cubicBezTo>
                    <a:cubicBezTo>
                      <a:pt x="560" y="5251"/>
                      <a:pt x="322" y="4644"/>
                      <a:pt x="322" y="3989"/>
                    </a:cubicBezTo>
                    <a:cubicBezTo>
                      <a:pt x="322" y="2906"/>
                      <a:pt x="988" y="1929"/>
                      <a:pt x="1989" y="1548"/>
                    </a:cubicBezTo>
                    <a:lnTo>
                      <a:pt x="1989" y="1548"/>
                    </a:lnTo>
                    <a:cubicBezTo>
                      <a:pt x="1965" y="1656"/>
                      <a:pt x="1941" y="1775"/>
                      <a:pt x="1929" y="1870"/>
                    </a:cubicBezTo>
                    <a:cubicBezTo>
                      <a:pt x="1917" y="1965"/>
                      <a:pt x="1989" y="2037"/>
                      <a:pt x="2084" y="2048"/>
                    </a:cubicBezTo>
                    <a:lnTo>
                      <a:pt x="2096" y="2048"/>
                    </a:lnTo>
                    <a:cubicBezTo>
                      <a:pt x="2179" y="2048"/>
                      <a:pt x="2239" y="1989"/>
                      <a:pt x="2262" y="1906"/>
                    </a:cubicBezTo>
                    <a:cubicBezTo>
                      <a:pt x="2274" y="1715"/>
                      <a:pt x="2322" y="1536"/>
                      <a:pt x="2393" y="1370"/>
                    </a:cubicBezTo>
                    <a:lnTo>
                      <a:pt x="2393" y="1358"/>
                    </a:lnTo>
                    <a:cubicBezTo>
                      <a:pt x="2679" y="715"/>
                      <a:pt x="3298" y="310"/>
                      <a:pt x="4001" y="310"/>
                    </a:cubicBezTo>
                    <a:close/>
                    <a:moveTo>
                      <a:pt x="4394" y="7704"/>
                    </a:moveTo>
                    <a:lnTo>
                      <a:pt x="4536" y="10847"/>
                    </a:lnTo>
                    <a:lnTo>
                      <a:pt x="3834" y="10847"/>
                    </a:lnTo>
                    <a:lnTo>
                      <a:pt x="3989" y="7811"/>
                    </a:lnTo>
                    <a:cubicBezTo>
                      <a:pt x="4120" y="7799"/>
                      <a:pt x="4251" y="7763"/>
                      <a:pt x="4394" y="7704"/>
                    </a:cubicBezTo>
                    <a:close/>
                    <a:moveTo>
                      <a:pt x="4013" y="1"/>
                    </a:moveTo>
                    <a:cubicBezTo>
                      <a:pt x="3215" y="1"/>
                      <a:pt x="2501" y="465"/>
                      <a:pt x="2143" y="1155"/>
                    </a:cubicBezTo>
                    <a:cubicBezTo>
                      <a:pt x="881" y="1536"/>
                      <a:pt x="0" y="2679"/>
                      <a:pt x="0" y="4001"/>
                    </a:cubicBezTo>
                    <a:cubicBezTo>
                      <a:pt x="0" y="4704"/>
                      <a:pt x="250" y="5382"/>
                      <a:pt x="703" y="5918"/>
                    </a:cubicBezTo>
                    <a:lnTo>
                      <a:pt x="703" y="6097"/>
                    </a:lnTo>
                    <a:cubicBezTo>
                      <a:pt x="703" y="7549"/>
                      <a:pt x="1869" y="8704"/>
                      <a:pt x="3298" y="8704"/>
                    </a:cubicBezTo>
                    <a:cubicBezTo>
                      <a:pt x="3405" y="8704"/>
                      <a:pt x="3501" y="8704"/>
                      <a:pt x="3596" y="8692"/>
                    </a:cubicBezTo>
                    <a:lnTo>
                      <a:pt x="3596" y="8692"/>
                    </a:lnTo>
                    <a:lnTo>
                      <a:pt x="3501" y="10835"/>
                    </a:lnTo>
                    <a:lnTo>
                      <a:pt x="3298" y="10835"/>
                    </a:lnTo>
                    <a:cubicBezTo>
                      <a:pt x="3215" y="10835"/>
                      <a:pt x="3143" y="10907"/>
                      <a:pt x="3143" y="11002"/>
                    </a:cubicBezTo>
                    <a:cubicBezTo>
                      <a:pt x="3143" y="11085"/>
                      <a:pt x="3215" y="11157"/>
                      <a:pt x="3298" y="11157"/>
                    </a:cubicBezTo>
                    <a:lnTo>
                      <a:pt x="5048" y="11157"/>
                    </a:lnTo>
                    <a:cubicBezTo>
                      <a:pt x="5132" y="11157"/>
                      <a:pt x="5203" y="11085"/>
                      <a:pt x="5203" y="11002"/>
                    </a:cubicBezTo>
                    <a:cubicBezTo>
                      <a:pt x="5203" y="10907"/>
                      <a:pt x="5132" y="10835"/>
                      <a:pt x="5048" y="10835"/>
                    </a:cubicBezTo>
                    <a:lnTo>
                      <a:pt x="4846" y="10835"/>
                    </a:lnTo>
                    <a:lnTo>
                      <a:pt x="4715" y="8275"/>
                    </a:lnTo>
                    <a:lnTo>
                      <a:pt x="4715" y="8275"/>
                    </a:lnTo>
                    <a:cubicBezTo>
                      <a:pt x="4941" y="8335"/>
                      <a:pt x="5168" y="8359"/>
                      <a:pt x="5382" y="8359"/>
                    </a:cubicBezTo>
                    <a:cubicBezTo>
                      <a:pt x="6834" y="8359"/>
                      <a:pt x="7989" y="7192"/>
                      <a:pt x="7989" y="5763"/>
                    </a:cubicBezTo>
                    <a:cubicBezTo>
                      <a:pt x="8025" y="5204"/>
                      <a:pt x="7846" y="4656"/>
                      <a:pt x="7513" y="4215"/>
                    </a:cubicBezTo>
                    <a:cubicBezTo>
                      <a:pt x="7739" y="3870"/>
                      <a:pt x="7858" y="3465"/>
                      <a:pt x="7858" y="3049"/>
                    </a:cubicBezTo>
                    <a:cubicBezTo>
                      <a:pt x="7858" y="1858"/>
                      <a:pt x="6906" y="894"/>
                      <a:pt x="5715" y="882"/>
                    </a:cubicBezTo>
                    <a:cubicBezTo>
                      <a:pt x="5322" y="322"/>
                      <a:pt x="4691" y="1"/>
                      <a:pt x="4013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3960909" y="3498226"/>
                <a:ext cx="60992" cy="6099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06" extrusionOk="0">
                    <a:moveTo>
                      <a:pt x="168" y="1"/>
                    </a:moveTo>
                    <a:cubicBezTo>
                      <a:pt x="84" y="1"/>
                      <a:pt x="1" y="84"/>
                      <a:pt x="1" y="167"/>
                    </a:cubicBezTo>
                    <a:cubicBezTo>
                      <a:pt x="1" y="1120"/>
                      <a:pt x="775" y="1906"/>
                      <a:pt x="1751" y="1906"/>
                    </a:cubicBezTo>
                    <a:cubicBezTo>
                      <a:pt x="1834" y="1906"/>
                      <a:pt x="1906" y="1834"/>
                      <a:pt x="1906" y="1751"/>
                    </a:cubicBezTo>
                    <a:cubicBezTo>
                      <a:pt x="1906" y="1656"/>
                      <a:pt x="1834" y="1584"/>
                      <a:pt x="1751" y="1584"/>
                    </a:cubicBezTo>
                    <a:cubicBezTo>
                      <a:pt x="977" y="1584"/>
                      <a:pt x="334" y="953"/>
                      <a:pt x="334" y="167"/>
                    </a:cubicBezTo>
                    <a:cubicBezTo>
                      <a:pt x="334" y="84"/>
                      <a:pt x="263" y="1"/>
                      <a:pt x="168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4083981" y="3408690"/>
                <a:ext cx="44224" cy="4387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71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cubicBezTo>
                      <a:pt x="1" y="263"/>
                      <a:pt x="72" y="334"/>
                      <a:pt x="167" y="334"/>
                    </a:cubicBezTo>
                    <a:cubicBezTo>
                      <a:pt x="655" y="334"/>
                      <a:pt x="1036" y="739"/>
                      <a:pt x="1036" y="1215"/>
                    </a:cubicBezTo>
                    <a:cubicBezTo>
                      <a:pt x="1036" y="1299"/>
                      <a:pt x="1120" y="1370"/>
                      <a:pt x="1203" y="1370"/>
                    </a:cubicBezTo>
                    <a:cubicBezTo>
                      <a:pt x="1298" y="1370"/>
                      <a:pt x="1370" y="1299"/>
                      <a:pt x="1370" y="1215"/>
                    </a:cubicBezTo>
                    <a:cubicBezTo>
                      <a:pt x="1382" y="560"/>
                      <a:pt x="834" y="1"/>
                      <a:pt x="167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7" name="Google Shape;877;p8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1130800" y="380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single decision tree flowchart</a:t>
            </a:r>
            <a:endParaRPr/>
          </a:p>
        </p:txBody>
      </p:sp>
      <p:grpSp>
        <p:nvGrpSpPr>
          <p:cNvPr id="879" name="Google Shape;879;p84"/>
          <p:cNvGrpSpPr/>
          <p:nvPr/>
        </p:nvGrpSpPr>
        <p:grpSpPr>
          <a:xfrm>
            <a:off x="6500627" y="2466193"/>
            <a:ext cx="775947" cy="646499"/>
            <a:chOff x="3910637" y="3352690"/>
            <a:chExt cx="256800" cy="357024"/>
          </a:xfrm>
        </p:grpSpPr>
        <p:sp>
          <p:nvSpPr>
            <p:cNvPr id="880" name="Google Shape;880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84"/>
          <p:cNvGrpSpPr/>
          <p:nvPr/>
        </p:nvGrpSpPr>
        <p:grpSpPr>
          <a:xfrm>
            <a:off x="7448587" y="2121544"/>
            <a:ext cx="1101980" cy="929940"/>
            <a:chOff x="3910637" y="3352690"/>
            <a:chExt cx="256800" cy="357024"/>
          </a:xfrm>
        </p:grpSpPr>
        <p:sp>
          <p:nvSpPr>
            <p:cNvPr id="884" name="Google Shape;884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84"/>
          <p:cNvGrpSpPr/>
          <p:nvPr/>
        </p:nvGrpSpPr>
        <p:grpSpPr>
          <a:xfrm>
            <a:off x="7048207" y="2298242"/>
            <a:ext cx="668887" cy="1042939"/>
            <a:chOff x="3910637" y="3352690"/>
            <a:chExt cx="256800" cy="357024"/>
          </a:xfrm>
        </p:grpSpPr>
        <p:sp>
          <p:nvSpPr>
            <p:cNvPr id="888" name="Google Shape;888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84"/>
          <p:cNvSpPr txBox="1"/>
          <p:nvPr/>
        </p:nvSpPr>
        <p:spPr>
          <a:xfrm>
            <a:off x="5966425" y="380317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Many decision trees considered together</a:t>
            </a:r>
            <a:endParaRPr/>
          </a:p>
        </p:txBody>
      </p:sp>
      <p:sp>
        <p:nvSpPr>
          <p:cNvPr id="892" name="Google Shape;892;p84"/>
          <p:cNvSpPr/>
          <p:nvPr/>
        </p:nvSpPr>
        <p:spPr>
          <a:xfrm>
            <a:off x="5442225" y="2766625"/>
            <a:ext cx="622500" cy="74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1019400" y="727275"/>
            <a:ext cx="710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multiple decision trees to come to a majority prediction: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899" name="Google Shape;899;p8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5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5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4" name="Google Shape;904;p85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05" name="Google Shape;905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85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08" name="Google Shape;908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85"/>
          <p:cNvSpPr txBox="1"/>
          <p:nvPr/>
        </p:nvSpPr>
        <p:spPr>
          <a:xfrm>
            <a:off x="171325" y="3220125"/>
            <a:ext cx="86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Date of Purchase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related variables are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not the most important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OF DTC MODEL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3549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073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615450" y="2617150"/>
            <a:ext cx="23514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441000" y="2617150"/>
            <a:ext cx="2414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0597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391050" y="2617150"/>
            <a:ext cx="22098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40"/>
          <p:cNvGrpSpPr/>
          <p:nvPr/>
        </p:nvGrpSpPr>
        <p:grpSpPr>
          <a:xfrm>
            <a:off x="4345422" y="1805853"/>
            <a:ext cx="596256" cy="462590"/>
            <a:chOff x="5776798" y="3409778"/>
            <a:chExt cx="346379" cy="264518"/>
          </a:xfrm>
        </p:grpSpPr>
        <p:sp>
          <p:nvSpPr>
            <p:cNvPr id="219" name="Google Shape;219;p40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40"/>
          <p:cNvGrpSpPr/>
          <p:nvPr/>
        </p:nvGrpSpPr>
        <p:grpSpPr>
          <a:xfrm>
            <a:off x="1523664" y="1805852"/>
            <a:ext cx="534982" cy="462595"/>
            <a:chOff x="6639652" y="4323777"/>
            <a:chExt cx="426315" cy="332826"/>
          </a:xfrm>
        </p:grpSpPr>
        <p:sp>
          <p:nvSpPr>
            <p:cNvPr id="226" name="Google Shape;226;p40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7228461" y="1805845"/>
            <a:ext cx="534992" cy="462602"/>
            <a:chOff x="5778676" y="3826972"/>
            <a:chExt cx="349052" cy="313055"/>
          </a:xfrm>
        </p:grpSpPr>
        <p:sp>
          <p:nvSpPr>
            <p:cNvPr id="237" name="Google Shape;237;p4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916" name="Google Shape;916;p8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6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6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6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1" name="Google Shape;921;p86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22" name="Google Shape;922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86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25" name="Google Shape;925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86"/>
          <p:cNvSpPr txBox="1"/>
          <p:nvPr/>
        </p:nvSpPr>
        <p:spPr>
          <a:xfrm>
            <a:off x="171325" y="3220125"/>
            <a:ext cx="865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 of Purchase related variables are not the most important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Cannot easily analyze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individual categories in variables like Product Category, to determine each’s importance in CLV prediction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8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graphicFrame>
        <p:nvGraphicFramePr>
          <p:cNvPr id="934" name="Google Shape;934;p87"/>
          <p:cNvGraphicFramePr/>
          <p:nvPr/>
        </p:nvGraphicFramePr>
        <p:xfrm>
          <a:off x="952500" y="864600"/>
          <a:ext cx="7239000" cy="4149702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3. 96.78%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93.92%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59.07%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63.52%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74.20%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97.13%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57.21%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65.34%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58.52%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98.39%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40.97%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36.83%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91.11%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60.88%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45.99%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71.76%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59.54%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98.40%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41.58%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26.70%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91.34%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53.00%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37.56%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51.29%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5" name="Google Shape;935;p87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pic>
        <p:nvPicPr>
          <p:cNvPr id="941" name="Google Shape;941;p88"/>
          <p:cNvPicPr preferRelativeResize="0"/>
          <p:nvPr/>
        </p:nvPicPr>
        <p:blipFill rotWithShape="1">
          <a:blip r:embed="rId3">
            <a:alphaModFix/>
          </a:blip>
          <a:srcRect l="12303"/>
          <a:stretch/>
        </p:blipFill>
        <p:spPr>
          <a:xfrm>
            <a:off x="174325" y="734800"/>
            <a:ext cx="4271075" cy="4232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42" name="Google Shape;942;p88"/>
          <p:cNvPicPr preferRelativeResize="0"/>
          <p:nvPr/>
        </p:nvPicPr>
        <p:blipFill rotWithShape="1">
          <a:blip r:embed="rId4">
            <a:alphaModFix/>
          </a:blip>
          <a:srcRect l="26820" b="44314"/>
          <a:stretch/>
        </p:blipFill>
        <p:spPr>
          <a:xfrm>
            <a:off x="4598525" y="733288"/>
            <a:ext cx="4271075" cy="4241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43" name="Google Shape;943;p88"/>
          <p:cNvSpPr txBox="1"/>
          <p:nvPr/>
        </p:nvSpPr>
        <p:spPr>
          <a:xfrm>
            <a:off x="8345325" y="47433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88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9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 on Categorical Y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0" name="Google Shape;950;p89"/>
          <p:cNvSpPr txBox="1">
            <a:spLocks noGrp="1"/>
          </p:cNvSpPr>
          <p:nvPr>
            <p:ph type="body" idx="1"/>
          </p:nvPr>
        </p:nvSpPr>
        <p:spPr>
          <a:xfrm>
            <a:off x="1198707" y="1987700"/>
            <a:ext cx="2543595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	B	C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1	0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 1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0	 1</a:t>
            </a:r>
            <a:endParaRPr dirty="0"/>
          </a:p>
        </p:txBody>
      </p:sp>
      <p:sp>
        <p:nvSpPr>
          <p:cNvPr id="951" name="Google Shape;951;p89"/>
          <p:cNvSpPr txBox="1">
            <a:spLocks noGrp="1"/>
          </p:cNvSpPr>
          <p:nvPr>
            <p:ph type="body" idx="1"/>
          </p:nvPr>
        </p:nvSpPr>
        <p:spPr>
          <a:xfrm>
            <a:off x="2615550" y="913950"/>
            <a:ext cx="39129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glm(list=family(binomial))</a:t>
            </a:r>
            <a:endParaRPr sz="1800"/>
          </a:p>
        </p:txBody>
      </p:sp>
      <p:sp>
        <p:nvSpPr>
          <p:cNvPr id="952" name="Google Shape;952;p89"/>
          <p:cNvSpPr txBox="1">
            <a:spLocks noGrp="1"/>
          </p:cNvSpPr>
          <p:nvPr>
            <p:ph type="body" idx="1"/>
          </p:nvPr>
        </p:nvSpPr>
        <p:spPr>
          <a:xfrm>
            <a:off x="4970652" y="1987700"/>
            <a:ext cx="2367598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	 B	 C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0.7	0.01	-0.2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-0.5	 0.06	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-0.6	0.05 	  1</a:t>
            </a:r>
            <a:endParaRPr dirty="0"/>
          </a:p>
        </p:txBody>
      </p:sp>
      <p:sp>
        <p:nvSpPr>
          <p:cNvPr id="953" name="Google Shape;953;p89"/>
          <p:cNvSpPr/>
          <p:nvPr/>
        </p:nvSpPr>
        <p:spPr>
          <a:xfrm>
            <a:off x="3969777" y="2563525"/>
            <a:ext cx="773400" cy="5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89"/>
          <p:cNvSpPr txBox="1"/>
          <p:nvPr/>
        </p:nvSpPr>
        <p:spPr>
          <a:xfrm>
            <a:off x="1691250" y="431750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level is treated as independent of the other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70;p91">
            <a:extLst>
              <a:ext uri="{FF2B5EF4-FFF2-40B4-BE49-F238E27FC236}">
                <a16:creationId xmlns:a16="http://schemas.microsoft.com/office/drawing/2014/main" id="{CF46B1C6-A67D-489B-9690-47BB46C26008}"/>
              </a:ext>
            </a:extLst>
          </p:cNvPr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0" name="Google Shape;960;p90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1" name="Google Shape;961;p90"/>
          <p:cNvGraphicFramePr/>
          <p:nvPr/>
        </p:nvGraphicFramePr>
        <p:xfrm>
          <a:off x="952500" y="864600"/>
          <a:ext cx="7239000" cy="4150466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5.06%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3. 97.27%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66.04%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71.40%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79.15%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5.58%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97.47%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66.31%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71.64%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67.28%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87.79%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64.69%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49.05%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81.68%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65.14%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6.94%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2.43%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88.18 %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57.41%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39.29%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55.35%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2" name="Google Shape;962;p90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8" name="Google Shape;968;p91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9" name="Google Shape;969;p91"/>
          <p:cNvGraphicFramePr/>
          <p:nvPr/>
        </p:nvGraphicFramePr>
        <p:xfrm>
          <a:off x="963500" y="864600"/>
          <a:ext cx="7239000" cy="4111475"/>
        </p:xfrm>
        <a:graphic>
          <a:graphicData uri="http://schemas.openxmlformats.org/drawingml/2006/table">
            <a:tbl>
              <a:tblPr>
                <a:noFill/>
                <a:tableStyleId>{C86EB33F-0291-465D-8D13-1C0BC8034D41}</a:tableStyleId>
              </a:tblPr>
              <a:tblGrid>
                <a:gridCol w="29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Variable Name/Levels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August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United Kingdom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September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Finland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payment_type, voucher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housewares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construction_tools_lights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watches_gifts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home_construction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baby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0" name="Google Shape;970;p91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2"/>
          <p:cNvSpPr txBox="1"/>
          <p:nvPr/>
        </p:nvSpPr>
        <p:spPr>
          <a:xfrm>
            <a:off x="0" y="0"/>
            <a:ext cx="91440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Opportunity Conclusion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6" name="Google Shape;976;p92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2"/>
          <p:cNvSpPr txBox="1"/>
          <p:nvPr/>
        </p:nvSpPr>
        <p:spPr>
          <a:xfrm>
            <a:off x="446250" y="6393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Series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2"/>
          <p:cNvSpPr txBox="1"/>
          <p:nvPr/>
        </p:nvSpPr>
        <p:spPr>
          <a:xfrm>
            <a:off x="446250" y="15886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Machine Learning Models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92"/>
          <p:cNvSpPr txBox="1"/>
          <p:nvPr/>
        </p:nvSpPr>
        <p:spPr>
          <a:xfrm>
            <a:off x="446250" y="3228063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Conclusive Findings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92"/>
          <p:cNvSpPr txBox="1"/>
          <p:nvPr/>
        </p:nvSpPr>
        <p:spPr>
          <a:xfrm>
            <a:off x="335075" y="957125"/>
            <a:ext cx="82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prediction accuracy for Olist dataset which captures data over a longer period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335075" y="1921375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Forest: High Accuracy but lack definite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Regression: High Accuracy but lack conclusive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MARS: High Accuracy with conclusive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solves the business problem/opportunity through high accuracy and provision of variable importance breakdown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the recommended model to use for ecommerce platforms to generate value for its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970;p91">
            <a:extLst>
              <a:ext uri="{FF2B5EF4-FFF2-40B4-BE49-F238E27FC236}">
                <a16:creationId xmlns:a16="http://schemas.microsoft.com/office/drawing/2014/main" id="{F1B59817-50CB-4C9C-AC22-6B88A929C268}"/>
              </a:ext>
            </a:extLst>
          </p:cNvPr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Overall Conclusion</a:t>
            </a:r>
            <a:endParaRPr sz="3600"/>
          </a:p>
        </p:txBody>
      </p:sp>
      <p:sp>
        <p:nvSpPr>
          <p:cNvPr id="989" name="Google Shape;989;p93"/>
          <p:cNvSpPr txBox="1"/>
          <p:nvPr/>
        </p:nvSpPr>
        <p:spPr>
          <a:xfrm>
            <a:off x="800700" y="4562750"/>
            <a:ext cx="75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Ecommerce Platform provides more insights than DTC companies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3"/>
          <p:cNvSpPr txBox="1"/>
          <p:nvPr/>
        </p:nvSpPr>
        <p:spPr>
          <a:xfrm>
            <a:off x="446250" y="6393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Expand and Enhance Seller Presence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Association Rules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446250" y="18934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Positive Seller Impressions and Customer Relations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Quantile Regression &amp;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3"/>
          <p:cNvSpPr txBox="1"/>
          <p:nvPr/>
        </p:nvSpPr>
        <p:spPr>
          <a:xfrm>
            <a:off x="446250" y="3151863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Customer Lifetime Value Maximisation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335075" y="1109525"/>
            <a:ext cx="763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Associative insights across products and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 in marginal and overall sales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offers more variety that is unmatched by any DTC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3"/>
          <p:cNvSpPr txBox="1"/>
          <p:nvPr/>
        </p:nvSpPr>
        <p:spPr>
          <a:xfrm>
            <a:off x="335075" y="2378575"/>
            <a:ext cx="84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Quantile Regression showed higher accuracy at 50th percentile but had limitations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was brought in to accurately predict customer 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has a larger customer base, thus able to receive more constructive ratings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able to predict high clv customers with up to 100%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provided breakdowns into variable importance levels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dataset has better use for machine learning due to accuracy and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3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Homepage</a:t>
            </a:r>
            <a:endParaRPr/>
          </a:p>
        </p:txBody>
      </p:sp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0" y="1022725"/>
            <a:ext cx="7053299" cy="39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08" name="Google Shape;10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00" y="916800"/>
            <a:ext cx="7173200" cy="40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9" name="Google Shape;249;p41"/>
          <p:cNvSpPr/>
          <p:nvPr/>
        </p:nvSpPr>
        <p:spPr>
          <a:xfrm>
            <a:off x="5425800" y="3367213"/>
            <a:ext cx="3360000" cy="128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3: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 Excellence through Understanding of Customer Lifetime Value (CLV) Trends and Drivers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483225" y="1124025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1: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483150" y="3367213"/>
            <a:ext cx="3360000" cy="1287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3: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5425875" y="11240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1: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Means to Expand and Enhance Seller Presence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483150" y="2254224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2: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425800" y="22542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2: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Fostering Positive Seller Impressions and Customer Relations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843225" y="13536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843150" y="24159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3843150" y="37348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388" y="888575"/>
            <a:ext cx="7137224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6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20" name="Google Shape;10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75" y="875225"/>
            <a:ext cx="7166648" cy="4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26" name="Google Shape;10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50" y="815275"/>
            <a:ext cx="7218100" cy="4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2" name="Google Shape;10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96" y="886325"/>
            <a:ext cx="6952807" cy="39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8" name="Google Shape;10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862350"/>
            <a:ext cx="7026351" cy="39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50" y="824050"/>
            <a:ext cx="7209701" cy="4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2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0" name="Google Shape;10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13" y="883750"/>
            <a:ext cx="7185176" cy="39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6" name="Google Shape;105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30" y="898325"/>
            <a:ext cx="6988938" cy="39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5" y="860475"/>
            <a:ext cx="7137748" cy="3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Variable Importance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Our Datasets and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Cleaning</a:t>
            </a:r>
            <a:endParaRPr sz="4400"/>
          </a:p>
        </p:txBody>
      </p:sp>
      <p:sp>
        <p:nvSpPr>
          <p:cNvPr id="264" name="Google Shape;264;p4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E-Commerce (DTC) Dataset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missing/abnormal values.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Removing of rows with missing CustomerIDs.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Assigning average price of product to transactions with Unit Price = 0.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non-purchase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Filtering them via InvoiceNo and Quantity and removing them afterwards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cancelled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Matching them to their corresponding order transaction.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Derived variable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 new ‘Product Variations’ column from StockCode.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651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(Marketplace) Dataset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Selecting only transactions that are delivered.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Merging 9 raw data consisting of 9 datasets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duplicates as a result of data merging (due to reasons such as having multiple review records)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Selecting the most recent review in the final merged data.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Converting time data to the right format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From character to POSIXct object.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2592</Words>
  <Application>Microsoft Office PowerPoint</Application>
  <PresentationFormat>On-screen Show (16:9)</PresentationFormat>
  <Paragraphs>557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Montserrat ExtraBold</vt:lpstr>
      <vt:lpstr>Montserrat</vt:lpstr>
      <vt:lpstr>Arial</vt:lpstr>
      <vt:lpstr>Montserrat Medium</vt:lpstr>
      <vt:lpstr>Times New Roman</vt:lpstr>
      <vt:lpstr>Montserrat ExtraLight</vt:lpstr>
      <vt:lpstr>Futuristic Background by Slidesgo</vt:lpstr>
      <vt:lpstr>The Jack (MA) of all Trade(RS)</vt:lpstr>
      <vt:lpstr>01</vt:lpstr>
      <vt:lpstr>Increasing Competition Faced by E-Commerce Marketplaces from E-Commerce (Direct-to-Consumer) DTCs</vt:lpstr>
      <vt:lpstr>MARKETPLACE VS DTC</vt:lpstr>
      <vt:lpstr>APPEAL OF DTC MODEL</vt:lpstr>
      <vt:lpstr>OUR APPROACH  </vt:lpstr>
      <vt:lpstr>Our Datasets and Data Cleaning</vt:lpstr>
      <vt:lpstr>UCI E-Commerce (DTC) Dataset</vt:lpstr>
      <vt:lpstr>Olist E-Commerce (Marketplace) Dataset</vt:lpstr>
      <vt:lpstr>Expanding and Enhancing Seller Presence </vt:lpstr>
      <vt:lpstr>Business Problem 1</vt:lpstr>
      <vt:lpstr>OUR APPROACH</vt:lpstr>
      <vt:lpstr>Association Rules -  Understanding Purchasing Patterns</vt:lpstr>
      <vt:lpstr>Association Rules on Datasets</vt:lpstr>
      <vt:lpstr>Interesting Insights (UCI vs Olist)</vt:lpstr>
      <vt:lpstr>Building more effective recommendation systems  </vt:lpstr>
      <vt:lpstr>Building Positive Customer Relationships</vt:lpstr>
      <vt:lpstr>Business Problem 2</vt:lpstr>
      <vt:lpstr>OUR APPROACH</vt:lpstr>
      <vt:lpstr>Linear Regression</vt:lpstr>
      <vt:lpstr>Predicting Continuous Review Scores</vt:lpstr>
      <vt:lpstr>Calculation of Model Accuracy</vt:lpstr>
      <vt:lpstr>Linear Regression</vt:lpstr>
      <vt:lpstr>Linear Regression Accuracy </vt:lpstr>
      <vt:lpstr>Evaluation of Model</vt:lpstr>
      <vt:lpstr>Quantile Regression </vt:lpstr>
      <vt:lpstr>Quantile Regression Findings </vt:lpstr>
      <vt:lpstr>MARS</vt:lpstr>
      <vt:lpstr>MARS Findings</vt:lpstr>
      <vt:lpstr>Business Opportunity Conclusion</vt:lpstr>
      <vt:lpstr>Understanding Customer Value</vt:lpstr>
      <vt:lpstr>Business Problem 3</vt:lpstr>
      <vt:lpstr>RATIONALE TO GO DTC</vt:lpstr>
      <vt:lpstr>RATIONALE TO GO DTC</vt:lpstr>
      <vt:lpstr>OUR APPROACH</vt:lpstr>
      <vt:lpstr>OUR APPROACH</vt:lpstr>
      <vt:lpstr>OUR APPROACH</vt:lpstr>
      <vt:lpstr>Time Series</vt:lpstr>
      <vt:lpstr>PowerPoint Presentation</vt:lpstr>
      <vt:lpstr>PowerPoint Presentation</vt:lpstr>
      <vt:lpstr>PowerPoint Presentation</vt:lpstr>
      <vt:lpstr>Time Series Forecast Findings</vt:lpstr>
      <vt:lpstr>Time Series Forecast Findings</vt:lpstr>
      <vt:lpstr>Time Series Forecast Findings</vt:lpstr>
      <vt:lpstr>Time Series Forecast Findings</vt:lpstr>
      <vt:lpstr>PowerPoint Presentation</vt:lpstr>
      <vt:lpstr>PowerPoint Presentation</vt:lpstr>
      <vt:lpstr>PowerPoint Presentation</vt:lpstr>
      <vt:lpstr>Random Forest Findings</vt:lpstr>
      <vt:lpstr>Random Forest Findings</vt:lpstr>
      <vt:lpstr>Logistic Regression Findings</vt:lpstr>
      <vt:lpstr>Logistic Regression Findings</vt:lpstr>
      <vt:lpstr>PowerPoint Presentation</vt:lpstr>
      <vt:lpstr>MARS Findings</vt:lpstr>
      <vt:lpstr>MARS Findings</vt:lpstr>
      <vt:lpstr>PowerPoint Presentation</vt:lpstr>
      <vt:lpstr>Overall Conclusion</vt:lpstr>
      <vt:lpstr>Appendix: Dashboard - Homepage</vt:lpstr>
      <vt:lpstr>Appendix: Dashboard - Association Rules</vt:lpstr>
      <vt:lpstr>Appendix: Dashboard - Association Rules</vt:lpstr>
      <vt:lpstr>Appendix: Dashboard - Association Rules</vt:lpstr>
      <vt:lpstr>Appendix: Time Series Forecasting Accuracies</vt:lpstr>
      <vt:lpstr>Appendix: Time Series Forecasting Accuracies</vt:lpstr>
      <vt:lpstr>Appendix: Time Series Forecasting Accuracies</vt:lpstr>
      <vt:lpstr>Appendix: Dashboard - CLV Forecasting</vt:lpstr>
      <vt:lpstr>Appendix: Dashboard - CLV Forecasting</vt:lpstr>
      <vt:lpstr>Appendix: Dashboard - CLV Forecasting</vt:lpstr>
      <vt:lpstr>Appendix: Dashboard - CLV Variable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Jack (MA) of all Trade(RS)</dc:title>
  <cp:lastModifiedBy>#LEOW KEN HING BRYAN#</cp:lastModifiedBy>
  <cp:revision>3</cp:revision>
  <dcterms:modified xsi:type="dcterms:W3CDTF">2022-04-04T22:17:37Z</dcterms:modified>
</cp:coreProperties>
</file>